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8" r:id="rId3"/>
    <p:sldId id="260" r:id="rId4"/>
    <p:sldId id="257" r:id="rId5"/>
    <p:sldId id="259" r:id="rId6"/>
    <p:sldId id="261" r:id="rId7"/>
    <p:sldId id="262" r:id="rId8"/>
    <p:sldId id="263" r:id="rId9"/>
    <p:sldId id="264" r:id="rId10"/>
    <p:sldId id="267" r:id="rId11"/>
    <p:sldId id="265" r:id="rId12"/>
    <p:sldId id="268" r:id="rId13"/>
    <p:sldId id="266" r:id="rId14"/>
    <p:sldId id="269" r:id="rId15"/>
    <p:sldId id="273" r:id="rId16"/>
    <p:sldId id="275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hlasů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1x rok</c:v>
                </c:pt>
                <c:pt idx="1">
                  <c:v>1x za 1/2 roku</c:v>
                </c:pt>
                <c:pt idx="2">
                  <c:v>1x měsíc</c:v>
                </c:pt>
                <c:pt idx="3">
                  <c:v>častěji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27</c:v>
                </c:pt>
                <c:pt idx="1">
                  <c:v>30</c:v>
                </c:pt>
                <c:pt idx="2">
                  <c:v>19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0-45C6-AAFE-410DA64CB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4162880"/>
        <c:axId val="1394167680"/>
      </c:barChart>
      <c:catAx>
        <c:axId val="139416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4167680"/>
        <c:crosses val="autoZero"/>
        <c:auto val="1"/>
        <c:lblAlgn val="ctr"/>
        <c:lblOffset val="100"/>
        <c:noMultiLvlLbl val="0"/>
      </c:catAx>
      <c:valAx>
        <c:axId val="1394167680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416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hlasů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List1!$A$2:$A$6</c:f>
              <c:strCache>
                <c:ptCount val="5"/>
                <c:pt idx="0">
                  <c:v>plakát</c:v>
                </c:pt>
                <c:pt idx="1">
                  <c:v>webové stránky</c:v>
                </c:pt>
                <c:pt idx="2">
                  <c:v>od přátel</c:v>
                </c:pt>
                <c:pt idx="3">
                  <c:v>sociální sítě</c:v>
                </c:pt>
                <c:pt idx="4">
                  <c:v>jiné (U3V, personál knihovny…)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37</c:v>
                </c:pt>
                <c:pt idx="1">
                  <c:v>33</c:v>
                </c:pt>
                <c:pt idx="2">
                  <c:v>54</c:v>
                </c:pt>
                <c:pt idx="3">
                  <c:v>28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A7-4F9A-8391-9FD322E1A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6346000"/>
        <c:axId val="1536343600"/>
      </c:barChart>
      <c:catAx>
        <c:axId val="153634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6343600"/>
        <c:crosses val="autoZero"/>
        <c:auto val="1"/>
        <c:lblAlgn val="ctr"/>
        <c:lblOffset val="100"/>
        <c:noMultiLvlLbl val="0"/>
      </c:catAx>
      <c:valAx>
        <c:axId val="153634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634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38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71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96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19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00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9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27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03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56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77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32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EEDF5A-FF4C-4430-AEB6-22476A865DA8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E536E0F-42EB-42AC-968D-52546BF9011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7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CC219-E0A9-7FED-E7A6-075E27548A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ERASMUS+</a:t>
            </a:r>
            <a:br>
              <a:rPr lang="cs-CZ" dirty="0"/>
            </a:br>
            <a:r>
              <a:rPr lang="cs-CZ" dirty="0"/>
              <a:t>Polsko</a:t>
            </a:r>
            <a:br>
              <a:rPr lang="cs-CZ" dirty="0"/>
            </a:br>
            <a:r>
              <a:rPr lang="cs-CZ" dirty="0"/>
              <a:t>21. – 27. 5.2023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0A682F-2D24-15E1-F869-218B9578F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905285"/>
            <a:ext cx="10058400" cy="693335"/>
          </a:xfrm>
        </p:spPr>
        <p:txBody>
          <a:bodyPr>
            <a:normAutofit/>
          </a:bodyPr>
          <a:lstStyle/>
          <a:p>
            <a:r>
              <a:rPr lang="cs-CZ" b="1" dirty="0"/>
              <a:t>Wojewódzka i Miejska Biblioteka Publiczna w Rzeszowie</a:t>
            </a:r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883A2C-AC73-190A-EFB3-A2D489DA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5" y="538386"/>
            <a:ext cx="4398235" cy="9227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6F94220-57F6-73FE-13C0-F89C4E0C7690}"/>
              </a:ext>
            </a:extLst>
          </p:cNvPr>
          <p:cNvSpPr txBox="1"/>
          <p:nvPr/>
        </p:nvSpPr>
        <p:spPr>
          <a:xfrm>
            <a:off x="8186871" y="1547205"/>
            <a:ext cx="298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vzdělávání dospělých KA122</a:t>
            </a:r>
          </a:p>
          <a:p>
            <a:pPr algn="r"/>
            <a:r>
              <a:rPr lang="cs-CZ" dirty="0"/>
              <a:t>- stínování</a:t>
            </a:r>
          </a:p>
        </p:txBody>
      </p:sp>
    </p:spTree>
    <p:extLst>
      <p:ext uri="{BB962C8B-B14F-4D97-AF65-F5344CB8AC3E}">
        <p14:creationId xmlns:p14="http://schemas.microsoft.com/office/powerpoint/2010/main" val="1066667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2206405-95A4-DF5B-D2C5-E5E877472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07" y="3089304"/>
            <a:ext cx="2225645" cy="29675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754EC8-036C-A915-3E0B-A9DC6AE79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6" y="3683236"/>
            <a:ext cx="4885190" cy="23735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18C4D8-E3AC-9C3E-6309-AE24E17C9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16" y="3089304"/>
            <a:ext cx="3956703" cy="29675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0C8F074-3702-D630-AE66-D65BCD234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" y="218526"/>
            <a:ext cx="4227729" cy="31707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C8CDE42-BFC5-540E-CE49-93C1157AC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36" y="376014"/>
            <a:ext cx="3367044" cy="252528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00DF2A3-BBCB-20EC-8A72-903742CAC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07" y="376014"/>
            <a:ext cx="3367045" cy="25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7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4D56A-212A-8BF2-BC88-E310333A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čtvrtek 25.5.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0A502-47AB-3EB0-DD26-43C6D5D89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- pobočka č. 4</a:t>
            </a:r>
          </a:p>
          <a:p>
            <a:r>
              <a:rPr lang="cs-CZ" sz="3200" dirty="0"/>
              <a:t>- vzdělávací program pro handicapované děti</a:t>
            </a:r>
          </a:p>
          <a:p>
            <a:r>
              <a:rPr lang="cs-CZ" sz="3200" dirty="0"/>
              <a:t>- pobočka č. 8</a:t>
            </a:r>
          </a:p>
          <a:p>
            <a:r>
              <a:rPr lang="cs-CZ" sz="3200" dirty="0"/>
              <a:t>- kurz polštiny pro ukrajinské uprchlíky</a:t>
            </a:r>
          </a:p>
          <a:p>
            <a:r>
              <a:rPr lang="cs-CZ" sz="3200" dirty="0"/>
              <a:t>- večer poezie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44AB1F-36F6-C3CD-EAD7-9AC1CC4AD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0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6F8CFD53-4AF3-69C5-AC69-7ECB9AB17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561" y="1361171"/>
            <a:ext cx="4557030" cy="2214151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1F456511-F5D1-6B2E-62A8-94E411A25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253">
            <a:off x="5839712" y="4940953"/>
            <a:ext cx="1578124" cy="11835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D087148-7E50-64B7-682A-0E6DB2D1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142">
            <a:off x="5450462" y="3601686"/>
            <a:ext cx="1784707" cy="13385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A3DDB4B-8758-6CE7-2503-B40DE18C4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7" y="3429000"/>
            <a:ext cx="5766652" cy="28055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32FCCD-6E3C-5DB2-FFDC-D65BDDF1A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3635" y="1013656"/>
            <a:ext cx="3012390" cy="14636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621FEA9-E979-4890-16CF-6310B26E5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25" y="239284"/>
            <a:ext cx="3130353" cy="234776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D812BCA-5BCE-2E82-D4C3-AFD5D8CC6B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2240" y="918890"/>
            <a:ext cx="3061944" cy="160362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264D6376-94A4-0C67-37DB-4D3D31F0E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24" y="2768248"/>
            <a:ext cx="3092774" cy="150270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8501671-92AB-87EF-148C-AC543495ED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77" y="189730"/>
            <a:ext cx="2296460" cy="3061946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343A07C-B20F-CB64-7FA0-AA2ED8E1C5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8758" y="4145085"/>
            <a:ext cx="2805589" cy="1363168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2E81B56-E6F8-E4A2-F605-53CFAFA5B5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563" y="4390962"/>
            <a:ext cx="1445635" cy="1927513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E8B351E0-63A6-9C78-BF09-2B04107E71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27" y="4390962"/>
            <a:ext cx="1399743" cy="18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59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4D56A-212A-8BF2-BC88-E310333A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pátek 26.5.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0A502-47AB-3EB0-DD26-43C6D5D89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- centrální knihovna (setkání s vedením knihovny)</a:t>
            </a:r>
          </a:p>
          <a:p>
            <a:r>
              <a:rPr lang="cs-CZ" sz="3200" dirty="0"/>
              <a:t>- </a:t>
            </a:r>
            <a:r>
              <a:rPr lang="cs-CZ" sz="3200" dirty="0" err="1"/>
              <a:t>Miejsko</a:t>
            </a:r>
            <a:r>
              <a:rPr lang="cs-CZ" sz="3200" dirty="0"/>
              <a:t> </a:t>
            </a:r>
            <a:r>
              <a:rPr lang="cs-CZ" sz="3200" dirty="0" err="1"/>
              <a:t>Gminna</a:t>
            </a:r>
            <a:r>
              <a:rPr lang="cs-CZ" sz="3200" dirty="0"/>
              <a:t> Biblioteka Publiczna w </a:t>
            </a:r>
            <a:r>
              <a:rPr lang="cs-CZ" sz="3200" dirty="0" err="1"/>
              <a:t>Glogówie</a:t>
            </a:r>
            <a:r>
              <a:rPr lang="cs-CZ" sz="3200" dirty="0"/>
              <a:t> </a:t>
            </a:r>
            <a:r>
              <a:rPr lang="cs-CZ" sz="3200" dirty="0" err="1"/>
              <a:t>Malopolskim</a:t>
            </a:r>
            <a:endParaRPr lang="cs-CZ" sz="3200" dirty="0"/>
          </a:p>
          <a:p>
            <a:r>
              <a:rPr lang="cs-CZ" sz="3200" dirty="0"/>
              <a:t>- vzdělávací přednáška o historii Židů v </a:t>
            </a:r>
            <a:r>
              <a:rPr lang="cs-CZ" sz="3200" dirty="0" err="1"/>
              <a:t>Glogowě</a:t>
            </a:r>
            <a:r>
              <a:rPr lang="cs-CZ" sz="3200" dirty="0"/>
              <a:t>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6A6D51-94A2-BEDB-26D4-289AD7B34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9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AFAFA88D-17BF-18F0-9B1F-FB177DAB6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7965" y="3329171"/>
            <a:ext cx="3798603" cy="18480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05A3C1-EA1A-D528-BE20-6B808B84D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9" y="435912"/>
            <a:ext cx="5258012" cy="25547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AB64D7-95DD-ECC0-2346-71351681F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43" y="435912"/>
            <a:ext cx="5778780" cy="281149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0344712-3113-FD29-ACA4-768D1CE23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35" y="3429000"/>
            <a:ext cx="5605385" cy="272352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E71187E-C7E3-A0A0-B76F-B364E2E92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79" y="3429000"/>
            <a:ext cx="3631360" cy="27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48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4D56A-212A-8BF2-BC88-E310333A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Anketa - uživatelé knihovny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598A156-7FD2-0059-944B-6E466D846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Jak často navštěvujete knihovnu?</a:t>
            </a:r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87A0CD12-3159-6F46-C7E5-2B35AE2D657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26919844"/>
              </p:ext>
            </p:extLst>
          </p:nvPr>
        </p:nvGraphicFramePr>
        <p:xfrm>
          <a:off x="1096963" y="2582863"/>
          <a:ext cx="4938712" cy="337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CECDD93-07DA-A7BC-26E3-82104944D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/>
              <a:t>Jak se dovídáte o akcích knihovny?</a:t>
            </a:r>
          </a:p>
        </p:txBody>
      </p:sp>
      <p:graphicFrame>
        <p:nvGraphicFramePr>
          <p:cNvPr id="13" name="Zástupný obsah 12">
            <a:extLst>
              <a:ext uri="{FF2B5EF4-FFF2-40B4-BE49-F238E27FC236}">
                <a16:creationId xmlns:a16="http://schemas.microsoft.com/office/drawing/2014/main" id="{5575CFFA-DD1F-1651-0245-DA2AD50412A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36643936"/>
              </p:ext>
            </p:extLst>
          </p:nvPr>
        </p:nvGraphicFramePr>
        <p:xfrm>
          <a:off x="6218238" y="2582863"/>
          <a:ext cx="4937125" cy="337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CC6A6D51-94A2-BEDB-26D4-289AD7B34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C3175E6-259C-0B29-0FA6-0EF00281235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126480" y="1737360"/>
            <a:ext cx="29847" cy="4223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956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4D56A-212A-8BF2-BC88-E310333A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Anketa - uživatelé knihovny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598A156-7FD2-0059-944B-6E466D846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Jaký typ akcí v knihovně chybí?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6A6D51-94A2-BEDB-26D4-289AD7B34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C3175E6-259C-0B29-0FA6-0EF00281235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126480" y="1737360"/>
            <a:ext cx="29847" cy="4223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F353B14-8226-752C-CA60-23DF125D30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 autorská čtení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 večery poezie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 výstavy obrazů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 minikoncerty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 jazykový kurz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 setkání se zajímavými lidmi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 kurz rychlého čtení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 rukodělné dílny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4F7CB64C-A731-9749-12A4-9A31BAFD7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87BCDD19-A857-EAC9-3F8F-C1406940283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700" dirty="0"/>
              <a:t> filmový klub</a:t>
            </a:r>
          </a:p>
          <a:p>
            <a:pPr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700" dirty="0"/>
              <a:t> čtení na pokračování</a:t>
            </a:r>
          </a:p>
          <a:p>
            <a:pPr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700" dirty="0"/>
              <a:t> pořady o klasické literatuře</a:t>
            </a:r>
          </a:p>
          <a:p>
            <a:pPr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700" dirty="0"/>
              <a:t> noční akce</a:t>
            </a:r>
          </a:p>
          <a:p>
            <a:pPr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700" dirty="0"/>
              <a:t> trénování paměti</a:t>
            </a:r>
          </a:p>
          <a:p>
            <a:pPr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700" dirty="0"/>
              <a:t> kuchařské kurzy</a:t>
            </a:r>
          </a:p>
          <a:p>
            <a:pPr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700" dirty="0"/>
              <a:t> výuka na hudební nástroje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5002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09A68-C449-2EC7-D735-BF4A8E2D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bychom rády přenesly k nám: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B4D08F-8666-8A32-D06F-07F1C6154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Knihovna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01D54C-3F92-3C7C-D3C5-28F8AD345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392822"/>
            <a:ext cx="4937760" cy="33782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navigační systém pro nevidomé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volný fond audioknih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balit knihy x nebalit knihy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nahradit PC pro čtenáře notebooky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obohacení knižního fondu pro nejmenší děti </a:t>
            </a:r>
            <a:br>
              <a:rPr lang="cs-CZ" dirty="0"/>
            </a:br>
            <a:r>
              <a:rPr lang="cs-CZ" dirty="0"/>
              <a:t>0-1 rok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více propagovat cizojazyčný fond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barevné označení fondu (podle žánru, věku, označení dílů)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nástěnka „</a:t>
            </a:r>
            <a:r>
              <a:rPr lang="cs-CZ" dirty="0" err="1"/>
              <a:t>hitovník</a:t>
            </a:r>
            <a:r>
              <a:rPr lang="cs-CZ" dirty="0"/>
              <a:t>“ s nejpůjčovanějšími tituly, tematický koutek s knihami (Halloween, Valentýn…), pravidla chování v knihovně pro děti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F226DCA-C280-FE50-F601-EF9FDC4AC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/>
              <a:t>akce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FFF8166-E1E5-1DA9-041E-53D0EA027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392822"/>
            <a:ext cx="4937760" cy="356771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kurzy pro seniory na e-bankovnictví, e-občan…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práce s handicapovanými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akce pro studenty v angličtině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vernisáže výstav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čtenářský klub pro dospělé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kulturní klub pro seniory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více se zaměřit na integraci ukrajinských uprchlíků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propojit U3V s dalšími aktivitami pro seniory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lepší propagace akcí, využití oken k propagaci akcí a výlepu plakátů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F492726-6E5C-77EC-B1FA-536E3DA4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1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AA1EA-0CEA-E43C-8916-C8D081CA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/>
              <a:t>Řešov</a:t>
            </a:r>
            <a:endParaRPr lang="cs-CZ" sz="5400" b="1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DB28584-41F0-2908-1A47-9C121128FA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50" y="1845735"/>
            <a:ext cx="4398058" cy="402272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530B2A-C091-EAA7-4274-14BEF88A99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400" dirty="0"/>
              <a:t>196 000  obyvatel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metropole Podkarpatského vojvodství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dopravní uzel na trase </a:t>
            </a:r>
            <a:br>
              <a:rPr lang="cs-CZ" sz="2400" dirty="0"/>
            </a:br>
            <a:r>
              <a:rPr lang="cs-CZ" sz="2400" dirty="0"/>
              <a:t>Drážďany - Krakov – Lvov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cca 80 km od hranic s Ukrajinou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univerzita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mezinárodní letiště</a:t>
            </a:r>
          </a:p>
          <a:p>
            <a:endParaRPr lang="cs-CZ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37487E6-49C1-84A4-0C2D-773D133828A2}"/>
              </a:ext>
            </a:extLst>
          </p:cNvPr>
          <p:cNvCxnSpPr>
            <a:cxnSpLocks/>
          </p:cNvCxnSpPr>
          <p:nvPr/>
        </p:nvCxnSpPr>
        <p:spPr>
          <a:xfrm flipH="1">
            <a:off x="4871100" y="3928154"/>
            <a:ext cx="316195" cy="1880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D858C0CC-C8F9-C9EE-1A43-50CC11EDE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C1151BC-7CDE-3F96-E330-9D9A5A448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38" y="4076344"/>
            <a:ext cx="1126142" cy="13809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339DFAE-5826-3F35-6C34-ECEA4D6C1A8B}"/>
              </a:ext>
            </a:extLst>
          </p:cNvPr>
          <p:cNvSpPr txBox="1"/>
          <p:nvPr/>
        </p:nvSpPr>
        <p:spPr>
          <a:xfrm>
            <a:off x="4661729" y="4161803"/>
            <a:ext cx="7349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b="1" dirty="0">
                <a:solidFill>
                  <a:srgbClr val="FF0000"/>
                </a:solidFill>
                <a:latin typeface="Arial Black" panose="020B0A04020102020204" pitchFamily="34" charset="0"/>
              </a:rPr>
              <a:t>ŘEŠOV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E1B296F-0698-3F75-6950-0D64076BD5BA}"/>
              </a:ext>
            </a:extLst>
          </p:cNvPr>
          <p:cNvCxnSpPr>
            <a:cxnSpLocks/>
          </p:cNvCxnSpPr>
          <p:nvPr/>
        </p:nvCxnSpPr>
        <p:spPr>
          <a:xfrm>
            <a:off x="2125815" y="4107286"/>
            <a:ext cx="209273" cy="2687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CE1EA91-19E5-424F-88BF-42A69B6E3B39}"/>
              </a:ext>
            </a:extLst>
          </p:cNvPr>
          <p:cNvSpPr txBox="1"/>
          <p:nvPr/>
        </p:nvSpPr>
        <p:spPr>
          <a:xfrm>
            <a:off x="2230452" y="4434385"/>
            <a:ext cx="7352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b="1" dirty="0">
                <a:solidFill>
                  <a:srgbClr val="FF0000"/>
                </a:solidFill>
                <a:latin typeface="Arial Black" panose="020B0A04020102020204" pitchFamily="34" charset="0"/>
              </a:rPr>
              <a:t>LYSÁ N. L: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02FCCB5-EC6C-EC4E-B48D-22C130C69D43}"/>
              </a:ext>
            </a:extLst>
          </p:cNvPr>
          <p:cNvSpPr/>
          <p:nvPr/>
        </p:nvSpPr>
        <p:spPr>
          <a:xfrm flipV="1">
            <a:off x="4791199" y="4141798"/>
            <a:ext cx="45719" cy="570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97CEEE3A-DF76-E1B6-BAD3-6A34E738217B}"/>
              </a:ext>
            </a:extLst>
          </p:cNvPr>
          <p:cNvSpPr/>
          <p:nvPr/>
        </p:nvSpPr>
        <p:spPr>
          <a:xfrm flipV="1">
            <a:off x="2414044" y="4384407"/>
            <a:ext cx="45719" cy="570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93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A2DC571-E641-56CE-E5A7-7E525E157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0834">
            <a:off x="-256462" y="1092701"/>
            <a:ext cx="3113116" cy="15125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252700-9836-DC33-EDF0-73A73DD0C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84">
            <a:off x="551158" y="3190275"/>
            <a:ext cx="3426955" cy="257021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ECD767F-DB74-A502-7A16-A6DF01910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184">
            <a:off x="3491282" y="3396642"/>
            <a:ext cx="4774868" cy="23230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360E060-C1DA-15F0-A02D-6E9CA4686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18" y="3798181"/>
            <a:ext cx="4323786" cy="21008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03A587-A980-5B1F-D813-73113B97E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35" y="193693"/>
            <a:ext cx="6075297" cy="29518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ACD252-0E63-38BE-4A30-0EEED456C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316">
            <a:off x="8350117" y="966423"/>
            <a:ext cx="3117456" cy="23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0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25926-99BA-D0D3-4073-A28746A3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Wojewódzka i Miejska Biblioteka Publiczna w Rzeszowie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3C61B1-9110-F655-D51F-0C26B514F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- hlavní budova, hlavní výpůjční pobočka, hlavní výpůjční pobočka </a:t>
            </a:r>
          </a:p>
          <a:p>
            <a:r>
              <a:rPr lang="cs-CZ" dirty="0"/>
              <a:t>pro děti, hudební pobočka, + 18 dalších poboček</a:t>
            </a:r>
          </a:p>
          <a:p>
            <a:r>
              <a:rPr lang="cs-CZ" dirty="0"/>
              <a:t>- počet zaměstnanců - </a:t>
            </a:r>
            <a:r>
              <a:rPr lang="cs-CZ" dirty="0">
                <a:solidFill>
                  <a:srgbClr val="FF0000"/>
                </a:solidFill>
              </a:rPr>
              <a:t>124</a:t>
            </a:r>
          </a:p>
          <a:p>
            <a:r>
              <a:rPr lang="cs-CZ" dirty="0"/>
              <a:t>- velikost fondu – </a:t>
            </a:r>
            <a:r>
              <a:rPr lang="pl-PL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565 708 dokumentů</a:t>
            </a:r>
          </a:p>
          <a:p>
            <a:r>
              <a:rPr lang="cs-CZ" dirty="0"/>
              <a:t>- počet registrovaných čtenářů – cca </a:t>
            </a:r>
            <a:r>
              <a:rPr lang="cs-CZ" dirty="0">
                <a:solidFill>
                  <a:srgbClr val="FF0000"/>
                </a:solidFill>
              </a:rPr>
              <a:t>25 000</a:t>
            </a:r>
          </a:p>
          <a:p>
            <a:r>
              <a:rPr lang="cs-CZ" dirty="0"/>
              <a:t>- počet výpůjček – </a:t>
            </a:r>
            <a:r>
              <a:rPr lang="cs-CZ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843 738 absenčních výpůjček za rok </a:t>
            </a:r>
            <a:br>
              <a:rPr lang="cs-CZ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cs-CZ" dirty="0"/>
              <a:t>fond obsahuje knihy, časopisy, hudebniny, audioknihy, DVD)</a:t>
            </a:r>
          </a:p>
          <a:p>
            <a:r>
              <a:rPr lang="cs-CZ" dirty="0"/>
              <a:t>- počet akcí – 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1 615 akcí za rok</a:t>
            </a:r>
            <a:endParaRPr lang="cs-CZ" dirty="0"/>
          </a:p>
          <a:p>
            <a:r>
              <a:rPr lang="cs-CZ" dirty="0"/>
              <a:t>- metodicky má pod sebou všechny knihovny ve vojvodství</a:t>
            </a:r>
          </a:p>
          <a:p>
            <a:r>
              <a:rPr lang="cs-CZ" dirty="0"/>
              <a:t>- knihovna slouží i ukrajinským uprchlíkům. V současné době ji využívá 295 ukrajinských uživatelů.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73AA1D-D446-C4F5-3D50-F340D26CF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32" y="178229"/>
            <a:ext cx="2525503" cy="5298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EE8E36-B7F2-417F-0AAB-0AC85080F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45" y="1845734"/>
            <a:ext cx="3082212" cy="21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4D56A-212A-8BF2-BC88-E310333A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pondělí 22.5.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0A502-47AB-3EB0-DD26-43C6D5D89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200" dirty="0"/>
              <a:t>- pobočka č. 18</a:t>
            </a:r>
          </a:p>
          <a:p>
            <a:r>
              <a:rPr lang="cs-CZ" sz="3200" dirty="0"/>
              <a:t>- centrální knihovna (setkání s vedením knihovny, prohlídka výstavy)</a:t>
            </a:r>
          </a:p>
          <a:p>
            <a:r>
              <a:rPr lang="cs-CZ" sz="3200" dirty="0"/>
              <a:t>- vzdělávací akce pro studenty (přednáška v angličtině o Gruzii a Tunisku + výstava různých typů knih z fondu knihovny – </a:t>
            </a:r>
            <a:r>
              <a:rPr lang="cs-CZ" sz="3200" dirty="0" err="1"/>
              <a:t>liberatorium</a:t>
            </a:r>
            <a:r>
              <a:rPr lang="cs-CZ" sz="3200" dirty="0"/>
              <a:t> grafické knihy)</a:t>
            </a:r>
          </a:p>
          <a:p>
            <a:r>
              <a:rPr lang="cs-CZ" sz="3200" dirty="0"/>
              <a:t>- hlavní výpůjční pobočka</a:t>
            </a:r>
          </a:p>
          <a:p>
            <a:r>
              <a:rPr lang="cs-CZ" sz="3200" dirty="0"/>
              <a:t>- vernisáž výstavy obrazů v knihovně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D9DE67-7766-B300-FC91-F73E3859C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1FD37233-6ED9-1F13-9227-5CE0B69B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443">
            <a:off x="4132629" y="3502317"/>
            <a:ext cx="4654236" cy="226437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02FB84B-DA8A-B9FD-E47E-B9AC4DA0E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0" y="461472"/>
            <a:ext cx="5906924" cy="28700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C693246-B0B8-D5FB-4CAE-F40023421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42700">
            <a:off x="6183142" y="227756"/>
            <a:ext cx="1813393" cy="24359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D3F721-7E57-F13E-1E8F-B4C0E6600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33" y="216619"/>
            <a:ext cx="3826708" cy="287003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09DCCD8-159B-6774-FD72-324C4F01F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87" y="2674793"/>
            <a:ext cx="2708536" cy="361138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B0A8837-0B11-6547-9E70-A5C0F9BF7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0" y="3939611"/>
            <a:ext cx="4165668" cy="20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29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4D56A-212A-8BF2-BC88-E310333A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úterý 23.5.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0A502-47AB-3EB0-DD26-43C6D5D89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- hlavní výpůjční pobočka pro děti</a:t>
            </a:r>
          </a:p>
          <a:p>
            <a:r>
              <a:rPr lang="cs-CZ" sz="3200" dirty="0"/>
              <a:t>- centrální knihovna (prohlídka depozitářů, skladů a studovny)</a:t>
            </a:r>
          </a:p>
          <a:p>
            <a:r>
              <a:rPr lang="cs-CZ" sz="3200" dirty="0"/>
              <a:t>- cestopisná přednáška pro seniory (Nepál, Kuba, USA)</a:t>
            </a:r>
          </a:p>
          <a:p>
            <a:r>
              <a:rPr lang="cs-CZ" sz="3200" dirty="0"/>
              <a:t>- kreativní kurz malování plátěných tašek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805731-699F-F3A7-E8DD-23DEB5F6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4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31C597-8422-3815-C260-2B67F1F1A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10" y="153825"/>
            <a:ext cx="2563738" cy="19228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B2EA2AF-DFC4-56BC-56A4-64418D359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8088" y="1013872"/>
            <a:ext cx="3345677" cy="16255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F02EFFD-4DF0-DB49-3F92-4442A2CD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1" y="3683237"/>
            <a:ext cx="3492381" cy="26192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5991BF-B3C0-7BEB-240E-C11D20040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39" y="153825"/>
            <a:ext cx="2518874" cy="33584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761814B-499A-C26C-6D67-9E3FDC82F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24" y="3471297"/>
            <a:ext cx="5784217" cy="28141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656ED61-D34D-BA50-3FCD-56EA0542C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21" y="258078"/>
            <a:ext cx="3917399" cy="293804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27CDCD0-2325-0FE9-F4AF-82549C8524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59" y="4008830"/>
            <a:ext cx="1442103" cy="192280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168D44B-2AE3-BD59-6160-D164EA8A9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5137">
            <a:off x="5895971" y="1741156"/>
            <a:ext cx="1228992" cy="16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51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4D56A-212A-8BF2-BC88-E310333A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/>
              <a:t>středa 24.5.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0A502-47AB-3EB0-DD26-43C6D5D89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3200" dirty="0"/>
              <a:t>- pobočka digitalizace</a:t>
            </a:r>
          </a:p>
          <a:p>
            <a:r>
              <a:rPr lang="cs-CZ" sz="3200" dirty="0"/>
              <a:t>- PC kurz pro seniory</a:t>
            </a:r>
          </a:p>
          <a:p>
            <a:r>
              <a:rPr lang="cs-CZ" sz="3200" dirty="0"/>
              <a:t>- vzdělávací akce čtenářského seniorského klubu (výstava secese v muzeu)</a:t>
            </a:r>
          </a:p>
          <a:p>
            <a:r>
              <a:rPr lang="cs-CZ" sz="3200" dirty="0"/>
              <a:t>- hudební pobočka</a:t>
            </a:r>
          </a:p>
          <a:p>
            <a:r>
              <a:rPr lang="cs-CZ" sz="3200" dirty="0"/>
              <a:t>- pobočka č. 9</a:t>
            </a:r>
          </a:p>
          <a:p>
            <a:r>
              <a:rPr lang="cs-CZ" sz="3200" dirty="0"/>
              <a:t>- vzdělávací akce pro podnikatele – </a:t>
            </a:r>
            <a:r>
              <a:rPr lang="cs-CZ" sz="3200" dirty="0" err="1"/>
              <a:t>Enterprise</a:t>
            </a:r>
            <a:r>
              <a:rPr lang="cs-CZ" sz="3200" dirty="0"/>
              <a:t> </a:t>
            </a:r>
            <a:r>
              <a:rPr lang="cs-CZ" sz="3200" dirty="0" err="1"/>
              <a:t>Europe</a:t>
            </a:r>
            <a:r>
              <a:rPr lang="cs-CZ" sz="3200" dirty="0"/>
              <a:t> Network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B9DB60-ED81-B1BA-F9C3-57FF1637A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77" y="354982"/>
            <a:ext cx="2525503" cy="5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12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565</TotalTime>
  <Words>584</Words>
  <Application>Microsoft Office PowerPoint</Application>
  <PresentationFormat>Širokoúhlá obrazovka</PresentationFormat>
  <Paragraphs>93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 Black</vt:lpstr>
      <vt:lpstr>Calibri</vt:lpstr>
      <vt:lpstr>Calibri Light</vt:lpstr>
      <vt:lpstr>Wingdings</vt:lpstr>
      <vt:lpstr>Retrospektiva</vt:lpstr>
      <vt:lpstr>ERASMUS+ Polsko 21. – 27. 5.2023</vt:lpstr>
      <vt:lpstr>Řešov</vt:lpstr>
      <vt:lpstr>Prezentace aplikace PowerPoint</vt:lpstr>
      <vt:lpstr>Wojewódzka i Miejska Biblioteka Publiczna w Rzeszowie</vt:lpstr>
      <vt:lpstr>pondělí 22.5.</vt:lpstr>
      <vt:lpstr>Prezentace aplikace PowerPoint</vt:lpstr>
      <vt:lpstr>úterý 23.5.</vt:lpstr>
      <vt:lpstr>Prezentace aplikace PowerPoint</vt:lpstr>
      <vt:lpstr>středa 24.5.</vt:lpstr>
      <vt:lpstr>Prezentace aplikace PowerPoint</vt:lpstr>
      <vt:lpstr>čtvrtek 25.5.</vt:lpstr>
      <vt:lpstr>Prezentace aplikace PowerPoint</vt:lpstr>
      <vt:lpstr>pátek 26.5.</vt:lpstr>
      <vt:lpstr>Prezentace aplikace PowerPoint</vt:lpstr>
      <vt:lpstr>Anketa - uživatelé knihovny</vt:lpstr>
      <vt:lpstr>Anketa - uživatelé knihovny</vt:lpstr>
      <vt:lpstr>Co bychom rády přenesly k nám: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Polsko 21. – 27. 5.2023</dc:title>
  <dc:creator>Jana Bajerova</dc:creator>
  <cp:lastModifiedBy>Jana Bajerová</cp:lastModifiedBy>
  <cp:revision>17</cp:revision>
  <dcterms:created xsi:type="dcterms:W3CDTF">2023-06-12T09:56:27Z</dcterms:created>
  <dcterms:modified xsi:type="dcterms:W3CDTF">2023-06-20T09:30:36Z</dcterms:modified>
</cp:coreProperties>
</file>